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78" r:id="rId4"/>
    <p:sldId id="263" r:id="rId5"/>
    <p:sldId id="276" r:id="rId6"/>
    <p:sldId id="261" r:id="rId7"/>
    <p:sldId id="277" r:id="rId8"/>
    <p:sldId id="268" r:id="rId9"/>
    <p:sldId id="269" r:id="rId10"/>
    <p:sldId id="274" r:id="rId11"/>
    <p:sldId id="270" r:id="rId12"/>
    <p:sldId id="271" r:id="rId13"/>
    <p:sldId id="272" r:id="rId14"/>
    <p:sldId id="273" r:id="rId15"/>
    <p:sldId id="262" r:id="rId16"/>
    <p:sldId id="264" r:id="rId17"/>
    <p:sldId id="265" r:id="rId18"/>
    <p:sldId id="266" r:id="rId19"/>
    <p:sldId id="259" r:id="rId20"/>
    <p:sldId id="260" r:id="rId21"/>
    <p:sldId id="25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A9D288-6A2D-4DC2-A87F-9913C5B388AE}">
          <p14:sldIdLst>
            <p14:sldId id="256"/>
            <p14:sldId id="267"/>
            <p14:sldId id="278"/>
            <p14:sldId id="263"/>
            <p14:sldId id="276"/>
            <p14:sldId id="261"/>
            <p14:sldId id="277"/>
            <p14:sldId id="268"/>
            <p14:sldId id="269"/>
            <p14:sldId id="274"/>
            <p14:sldId id="270"/>
            <p14:sldId id="271"/>
            <p14:sldId id="272"/>
            <p14:sldId id="273"/>
            <p14:sldId id="262"/>
            <p14:sldId id="264"/>
            <p14:sldId id="265"/>
            <p14:sldId id="266"/>
            <p14:sldId id="259"/>
            <p14:sldId id="260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726C-D6E1-414A-9344-18883DDA10C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8ADD-FD58-49E6-A0AC-A1FF438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2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D6554-7FEB-4EF2-A289-D3FE0AB35E45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4CA7D-8603-4268-9C7D-B28B772F5F8F}" type="slidenum">
              <a:rPr lang="en-US"/>
              <a:pPr/>
              <a:t>14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-6470650"/>
            <a:ext cx="1588" cy="1433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A51B0-659D-4B5E-9E39-54F7CAADFF8A}" type="slidenum">
              <a:rPr lang="en-US"/>
              <a:pPr/>
              <a:t>9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D6554-7FEB-4EF2-A289-D3FE0AB35E45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0251-E90B-471B-9F4C-CB6A93DBCEB2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B8278-B672-465A-A785-88296681D41C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59141-8F2E-426B-A0BD-329C8C21E4F6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0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5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000000"/>
            </a:gs>
            <a:gs pos="71000">
              <a:srgbClr val="0A128C"/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111E-A646-455C-B468-777D5D96C247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8163-2AD9-4CF3-AD8D-02C9BD43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kywalker.cochise.edu/wellerr/rocks/igrx/basalt033a.htm" TargetMode="External"/><Relationship Id="rId2" Type="http://schemas.openxmlformats.org/officeDocument/2006/relationships/hyperlink" Target="http://skywalker.cochise.edu/wellerr/rocks/igrx/obsidian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ywalker.cochise.edu/wellerr/rocks/igrx/granite5.ht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Rock Cycle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Igneous Rocks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Volcanoes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Earth and Space Science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39700"/>
            <a:ext cx="8686800" cy="45593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36" tIns="51618" rIns="103236" bIns="51618">
            <a:spAutoFit/>
          </a:bodyPr>
          <a:lstStyle>
            <a:lvl1pPr defTabSz="103187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15938" defTabSz="103187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31875" defTabSz="103187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7813" defTabSz="103187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5338" defTabSz="103187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25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97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9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41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35000"/>
              </a:spcBef>
            </a:pPr>
            <a:endParaRPr lang="en-US" sz="30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 smtClean="0">
                <a:solidFill>
                  <a:srgbClr val="FFFF00"/>
                </a:solidFill>
                <a:latin typeface="Snap ITC" pitchFamily="82" charset="0"/>
              </a:rPr>
              <a:t>What factors may influence what type of igneous rocks may form?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sz="3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sz="30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sz="3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sz="30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sz="3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cneely\AppData\Local\Microsoft\Windows\Temporary Internet Files\Content.IE5\K2QQC0PH\MC9001986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200400" cy="38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neely\AppData\Local\Microsoft\Windows\Temporary Internet Files\Content.IE5\OUY5JYQ7\MC9002829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88" y="2514600"/>
            <a:ext cx="420218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2100" y="461963"/>
            <a:ext cx="74803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Comic Sans MS" pitchFamily="66" charset="0"/>
              </a:rPr>
              <a:t>Composition </a:t>
            </a:r>
            <a:r>
              <a:rPr lang="en-US" sz="4500" b="1" dirty="0">
                <a:solidFill>
                  <a:srgbClr val="FFFF00"/>
                </a:solidFill>
                <a:latin typeface="Comic Sans MS" pitchFamily="66" charset="0"/>
              </a:rPr>
              <a:t>of the magma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50875" y="1108075"/>
            <a:ext cx="2619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EE0000"/>
                </a:solidFill>
                <a:latin typeface="Comic Sans MS" pitchFamily="66" charset="0"/>
              </a:rPr>
              <a:t>•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79475" y="1108075"/>
            <a:ext cx="73199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Comic Sans MS" pitchFamily="66" charset="0"/>
              </a:rPr>
              <a:t>Analogous to what makes up the “stew"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50875" y="1552575"/>
            <a:ext cx="2619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EE0000"/>
                </a:solidFill>
                <a:latin typeface="Comic Sans MS" pitchFamily="66" charset="0"/>
              </a:rPr>
              <a:t>•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79475" y="1552575"/>
            <a:ext cx="68008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What chemical elements are present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50875" y="2001838"/>
            <a:ext cx="2619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EE0000"/>
                </a:solidFill>
                <a:latin typeface="Comic Sans MS" pitchFamily="66" charset="0"/>
              </a:rPr>
              <a:t>•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79475" y="2022475"/>
            <a:ext cx="138113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914400" y="2001838"/>
            <a:ext cx="7070725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Comic Sans MS" pitchFamily="66" charset="0"/>
              </a:rPr>
              <a:t>What material has the magma moved </a:t>
            </a:r>
          </a:p>
          <a:p>
            <a:r>
              <a:rPr lang="en-US" sz="3000" b="1" dirty="0">
                <a:solidFill>
                  <a:srgbClr val="FFFF00"/>
                </a:solidFill>
                <a:latin typeface="Comic Sans MS" pitchFamily="66" charset="0"/>
              </a:rPr>
              <a:t>  through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92100" y="2857500"/>
            <a:ext cx="69818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500" b="1">
                <a:solidFill>
                  <a:srgbClr val="FFFF00"/>
                </a:solidFill>
                <a:latin typeface="Comic Sans MS" pitchFamily="66" charset="0"/>
              </a:rPr>
              <a:t>Temperature of the melt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50875" y="3503613"/>
            <a:ext cx="2619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EE0000"/>
                </a:solidFill>
                <a:latin typeface="Comic Sans MS" pitchFamily="66" charset="0"/>
              </a:rPr>
              <a:t>•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879475" y="3503613"/>
            <a:ext cx="80676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FFFF00"/>
                </a:solidFill>
                <a:latin typeface="Comic Sans MS" pitchFamily="66" charset="0"/>
              </a:rPr>
              <a:t>Not only how hot, but how long it stays that hot 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50875" y="3949700"/>
            <a:ext cx="2619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EE0000"/>
                </a:solidFill>
                <a:latin typeface="Comic Sans MS" pitchFamily="66" charset="0"/>
              </a:rPr>
              <a:t>•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79475" y="3949700"/>
            <a:ext cx="8077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also relates to pressure of the molten rock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92100" y="4386263"/>
            <a:ext cx="53848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500" b="1">
                <a:solidFill>
                  <a:srgbClr val="FFFF00"/>
                </a:solidFill>
                <a:latin typeface="Comic Sans MS" pitchFamily="66" charset="0"/>
              </a:rPr>
              <a:t>Cooling environment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50875" y="5033963"/>
            <a:ext cx="2619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EE0000"/>
                </a:solidFill>
                <a:latin typeface="Comic Sans MS" pitchFamily="66" charset="0"/>
              </a:rPr>
              <a:t>•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879475" y="5033963"/>
            <a:ext cx="11001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fast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838325" y="5033963"/>
            <a:ext cx="3714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 u="sng">
                <a:solidFill>
                  <a:srgbClr val="FFFF00"/>
                </a:solidFill>
                <a:latin typeface="Comic Sans MS" pitchFamily="66" charset="0"/>
              </a:rPr>
              <a:t>vs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971675" y="5033963"/>
            <a:ext cx="10810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  slow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650875" y="5481638"/>
            <a:ext cx="2619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>
                <a:solidFill>
                  <a:srgbClr val="EE0000"/>
                </a:solidFill>
                <a:latin typeface="Comic Sans MS" pitchFamily="66" charset="0"/>
              </a:rPr>
              <a:t>•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79475" y="5481638"/>
            <a:ext cx="40846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000" b="1">
                <a:solidFill>
                  <a:srgbClr val="FFFF00"/>
                </a:solidFill>
                <a:latin typeface="Comic Sans MS" pitchFamily="66" charset="0"/>
              </a:rPr>
              <a:t>Internal  vs  External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92100" y="5908675"/>
            <a:ext cx="4073525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500" b="1">
                <a:solidFill>
                  <a:srgbClr val="FFFF00"/>
                </a:solidFill>
                <a:latin typeface="Comic Sans MS" pitchFamily="66" charset="0"/>
              </a:rPr>
              <a:t>Water content</a:t>
            </a:r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2362200" y="609600"/>
            <a:ext cx="5943600" cy="6248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3538" y="4763"/>
            <a:ext cx="55816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100" b="1">
                <a:solidFill>
                  <a:srgbClr val="FFFF00"/>
                </a:solidFill>
                <a:latin typeface="Times New Roman" pitchFamily="18" charset="0"/>
              </a:rPr>
              <a:t>Bowen's Reaction Series-</a:t>
            </a: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019800" y="152400"/>
            <a:ext cx="299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Times New Roman" pitchFamily="18" charset="0"/>
              </a:rPr>
              <a:t>not in your text, but important</a:t>
            </a:r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048000" y="831850"/>
            <a:ext cx="995363" cy="433388"/>
          </a:xfrm>
          <a:prstGeom prst="rect">
            <a:avLst/>
          </a:prstGeom>
          <a:solidFill>
            <a:srgbClr val="7CD7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2090738"/>
            <a:ext cx="1355725" cy="414337"/>
          </a:xfrm>
          <a:prstGeom prst="rect">
            <a:avLst/>
          </a:prstGeom>
          <a:solidFill>
            <a:srgbClr val="123F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105525" y="4440238"/>
            <a:ext cx="1825625" cy="504825"/>
          </a:xfrm>
          <a:prstGeom prst="rect">
            <a:avLst/>
          </a:prstGeom>
          <a:solidFill>
            <a:srgbClr val="19A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096000" y="4430713"/>
            <a:ext cx="18446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648200" y="5072063"/>
            <a:ext cx="1817688" cy="695325"/>
          </a:xfrm>
          <a:prstGeom prst="rect">
            <a:avLst/>
          </a:prstGeom>
          <a:solidFill>
            <a:srgbClr val="E444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505200" y="3335338"/>
            <a:ext cx="1573213" cy="425450"/>
          </a:xfrm>
          <a:prstGeom prst="rect">
            <a:avLst/>
          </a:prstGeom>
          <a:solidFill>
            <a:srgbClr val="5A633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11638" y="4521200"/>
            <a:ext cx="1192212" cy="514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335713" y="677863"/>
            <a:ext cx="1898650" cy="569912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327775" y="668338"/>
            <a:ext cx="1916113" cy="588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033963" y="6400800"/>
            <a:ext cx="1076325" cy="433388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026025" y="6391275"/>
            <a:ext cx="1092200" cy="452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808538" y="5838825"/>
            <a:ext cx="1554162" cy="517525"/>
          </a:xfrm>
          <a:prstGeom prst="rect">
            <a:avLst/>
          </a:prstGeom>
          <a:solidFill>
            <a:srgbClr val="E7D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799013" y="5830888"/>
            <a:ext cx="1573212" cy="531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165475" y="844550"/>
            <a:ext cx="81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Olivine</a:t>
            </a:r>
            <a:endParaRPr 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380163" y="4343400"/>
            <a:ext cx="1292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Plagioclase</a:t>
            </a:r>
            <a:endParaRPr 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6189663" y="4614863"/>
            <a:ext cx="170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(Na-feldspar)</a:t>
            </a:r>
            <a:endParaRPr 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4376738" y="4622800"/>
            <a:ext cx="817562" cy="3048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Biotite</a:t>
            </a:r>
            <a:endParaRPr 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5146675" y="6421438"/>
            <a:ext cx="87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Quartz</a:t>
            </a:r>
            <a:endParaRPr 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3255963" y="2073275"/>
            <a:ext cx="1098550" cy="3048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Comic Sans MS" pitchFamily="66" charset="0"/>
              </a:rPr>
              <a:t>Pyroxene</a:t>
            </a:r>
            <a:endParaRPr lang="en-US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3671888" y="3376613"/>
            <a:ext cx="1231900" cy="3048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7F7F7"/>
                </a:solidFill>
                <a:latin typeface="Comic Sans MS" pitchFamily="66" charset="0"/>
              </a:rPr>
              <a:t>Amphibole</a:t>
            </a:r>
            <a:endParaRPr lang="en-US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938713" y="5907088"/>
            <a:ext cx="1200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Muscovite</a:t>
            </a:r>
            <a:endParaRPr 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6710363" y="608013"/>
            <a:ext cx="1292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Plagioclase</a:t>
            </a:r>
            <a:endParaRPr lang="en-US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546850" y="879475"/>
            <a:ext cx="165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(Ca-feldspar)</a:t>
            </a:r>
            <a:endParaRPr lang="en-US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4911725" y="5083175"/>
            <a:ext cx="1331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Orthoclase</a:t>
            </a:r>
            <a:endParaRPr 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829175" y="5354638"/>
            <a:ext cx="150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omic Sans MS" pitchFamily="66" charset="0"/>
              </a:rPr>
              <a:t>(K-feldspar)</a:t>
            </a:r>
            <a:endParaRPr lang="en-US"/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268288" y="-36513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2590800" y="762000"/>
            <a:ext cx="304800" cy="6096000"/>
          </a:xfrm>
          <a:prstGeom prst="downArrow">
            <a:avLst>
              <a:gd name="adj1" fmla="val 50000"/>
              <a:gd name="adj2" fmla="val 500000"/>
            </a:avLst>
          </a:prstGeom>
          <a:gradFill rotWithShape="0">
            <a:gsLst>
              <a:gs pos="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 rot="1056504">
            <a:off x="6705600" y="1219200"/>
            <a:ext cx="304800" cy="3200400"/>
          </a:xfrm>
          <a:prstGeom prst="downArrow">
            <a:avLst>
              <a:gd name="adj1" fmla="val 50000"/>
              <a:gd name="adj2" fmla="val 262500"/>
            </a:avLst>
          </a:prstGeom>
          <a:gradFill rotWithShape="0">
            <a:gsLst>
              <a:gs pos="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AutoShape 58"/>
          <p:cNvSpPr>
            <a:spLocks noChangeArrowheads="1"/>
          </p:cNvSpPr>
          <p:nvPr/>
        </p:nvSpPr>
        <p:spPr bwMode="auto">
          <a:xfrm rot="-1545238">
            <a:off x="3581400" y="1295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gradFill rotWithShape="0">
            <a:gsLst>
              <a:gs pos="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AutoShape 59"/>
          <p:cNvSpPr>
            <a:spLocks noChangeArrowheads="1"/>
          </p:cNvSpPr>
          <p:nvPr/>
        </p:nvSpPr>
        <p:spPr bwMode="auto">
          <a:xfrm rot="-1545238">
            <a:off x="4038600" y="2438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gradFill rotWithShape="0">
            <a:gsLst>
              <a:gs pos="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AutoShape 60"/>
          <p:cNvSpPr>
            <a:spLocks noChangeArrowheads="1"/>
          </p:cNvSpPr>
          <p:nvPr/>
        </p:nvSpPr>
        <p:spPr bwMode="auto">
          <a:xfrm rot="-1545238">
            <a:off x="4495800" y="37338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gradFill rotWithShape="0">
            <a:gsLst>
              <a:gs pos="0">
                <a:srgbClr val="FF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3699817">
            <a:off x="3806825" y="2590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Discontinuous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 rot="-4272138">
            <a:off x="5677694" y="2242344"/>
            <a:ext cx="175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Continuous</a:t>
            </a:r>
          </a:p>
        </p:txBody>
      </p:sp>
    </p:spTree>
    <p:extLst>
      <p:ext uri="{BB962C8B-B14F-4D97-AF65-F5344CB8AC3E}">
        <p14:creationId xmlns:p14="http://schemas.microsoft.com/office/powerpoint/2010/main" val="39906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2287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  <a:latin typeface="Notepad Regular" pitchFamily="80" charset="0"/>
              </a:rPr>
              <a:t>What things might you describe when looking at an igneous rock?</a:t>
            </a:r>
          </a:p>
        </p:txBody>
      </p:sp>
    </p:spTree>
    <p:extLst>
      <p:ext uri="{BB962C8B-B14F-4D97-AF65-F5344CB8AC3E}">
        <p14:creationId xmlns:p14="http://schemas.microsoft.com/office/powerpoint/2010/main" val="36887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06400" y="6240463"/>
            <a:ext cx="211138" cy="655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31863" y="-76200"/>
            <a:ext cx="7354887" cy="62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100" b="1">
                <a:solidFill>
                  <a:schemeClr val="bg1"/>
                </a:solidFill>
                <a:latin typeface="Comic Sans MS" pitchFamily="66" charset="0"/>
              </a:rPr>
              <a:t>Composition of Igneous rocks</a:t>
            </a: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9850" y="582613"/>
            <a:ext cx="4400550" cy="655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 i="1">
                <a:solidFill>
                  <a:srgbClr val="FFFF00"/>
                </a:solidFill>
                <a:latin typeface="Comic Sans MS" pitchFamily="66" charset="0"/>
              </a:rPr>
              <a:t>Felsic or Sialic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191000" y="609600"/>
            <a:ext cx="1744663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magma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03225" y="1203325"/>
            <a:ext cx="211138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96900" y="1203325"/>
            <a:ext cx="3987800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Si-rich (&gt; 65%)</a:t>
            </a:r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03225" y="1825625"/>
            <a:ext cx="211138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96900" y="1825625"/>
            <a:ext cx="3943350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rich in K, and Al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03225" y="2444750"/>
            <a:ext cx="211138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96900" y="2444750"/>
            <a:ext cx="5207000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little Ca, Fe, and Mg</a:t>
            </a:r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1913" y="3067050"/>
            <a:ext cx="5697537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Intermediate magma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03225" y="3670300"/>
            <a:ext cx="211138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96900" y="3670300"/>
            <a:ext cx="7399338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between the two extremes in Si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96900" y="4291013"/>
            <a:ext cx="5915025" cy="655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content and other atoms.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1913" y="4914900"/>
            <a:ext cx="1970087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 i="1">
                <a:solidFill>
                  <a:srgbClr val="FFFF00"/>
                </a:solidFill>
                <a:latin typeface="Comic Sans MS" pitchFamily="66" charset="0"/>
              </a:rPr>
              <a:t>Mafic 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685925" y="4914900"/>
            <a:ext cx="1982788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magma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03225" y="5514975"/>
            <a:ext cx="211138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96900" y="5514975"/>
            <a:ext cx="4246563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Si - poor (&lt; 35%)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96900" y="6135688"/>
            <a:ext cx="5989638" cy="655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3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richer in Ca, Fe, and Mg.</a:t>
            </a:r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5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5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Igneous Rocks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– Rocks formed from cooled and hardened magma or lava </a:t>
            </a:r>
          </a:p>
          <a:p>
            <a:pPr>
              <a:buFontTx/>
              <a:buNone/>
            </a:pPr>
            <a:r>
              <a:rPr lang="en-US" sz="2800"/>
              <a:t>- Made of crystals of various minerals</a:t>
            </a:r>
          </a:p>
          <a:p>
            <a:pPr>
              <a:buFontTx/>
              <a:buNone/>
            </a:pPr>
            <a:r>
              <a:rPr lang="en-US" sz="2800"/>
              <a:t>- Mineral crystal size depends on how fast the magma / lava cools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Cools slowly = bigger crystals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Cools quickly = smaller crystals</a:t>
            </a:r>
          </a:p>
          <a:p>
            <a:pPr>
              <a:buFontTx/>
              <a:buNone/>
            </a:pPr>
            <a:r>
              <a:rPr lang="en-US" sz="2800"/>
              <a:t>- As liquid rock cools, the crystals form and grow</a:t>
            </a:r>
          </a:p>
        </p:txBody>
      </p:sp>
    </p:spTree>
    <p:extLst>
      <p:ext uri="{BB962C8B-B14F-4D97-AF65-F5344CB8AC3E}">
        <p14:creationId xmlns:p14="http://schemas.microsoft.com/office/powerpoint/2010/main" val="22169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39700"/>
            <a:ext cx="9144000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defTabSz="103187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15938" defTabSz="103187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31875" defTabSz="103187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7813" defTabSz="103187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5338" defTabSz="103187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25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97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369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4138" defTabSz="1031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5400" b="1" dirty="0">
                <a:solidFill>
                  <a:srgbClr val="FFFF00"/>
                </a:solidFill>
              </a:rPr>
              <a:t>The Rock Cycle-</a:t>
            </a:r>
            <a:endParaRPr lang="en-US" sz="41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rgbClr val="FFFF00"/>
                </a:solidFill>
              </a:rPr>
              <a:t>Minerals form rocks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rgbClr val="FFFF00"/>
                </a:solidFill>
              </a:rPr>
              <a:t>All rocks can be transformed into other rock types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rgbClr val="FFFF00"/>
                </a:solidFill>
              </a:rPr>
              <a:t>Rocks are divided into 3 categories</a:t>
            </a:r>
            <a:endParaRPr lang="en-US" sz="3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chemeClr val="tx2"/>
                </a:solidFill>
              </a:rPr>
              <a:t>   </a:t>
            </a:r>
            <a:r>
              <a:rPr lang="en-US" sz="3000" b="1" dirty="0">
                <a:solidFill>
                  <a:srgbClr val="FF0A0E"/>
                </a:solidFill>
              </a:rPr>
              <a:t>Igneous</a:t>
            </a:r>
            <a:r>
              <a:rPr lang="en-US" sz="3000" b="1" dirty="0">
                <a:solidFill>
                  <a:srgbClr val="FFFF00"/>
                </a:solidFill>
              </a:rPr>
              <a:t>- crystalline- forms as liquid cools</a:t>
            </a:r>
            <a:endParaRPr lang="en-US" sz="3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chemeClr val="tx2"/>
                </a:solidFill>
              </a:rPr>
              <a:t>   </a:t>
            </a:r>
            <a:r>
              <a:rPr lang="en-US" sz="3000" b="1" dirty="0">
                <a:solidFill>
                  <a:srgbClr val="00FF00"/>
                </a:solidFill>
              </a:rPr>
              <a:t>Metamorphic</a:t>
            </a:r>
            <a:r>
              <a:rPr lang="en-US" sz="3000" b="1" dirty="0">
                <a:solidFill>
                  <a:srgbClr val="FFFF00"/>
                </a:solidFill>
              </a:rPr>
              <a:t>- crystalline-forms as rocks are 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rgbClr val="FFFF00"/>
                </a:solidFill>
              </a:rPr>
              <a:t>                           heated and squeezed</a:t>
            </a:r>
            <a:endParaRPr lang="en-US" sz="3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chemeClr val="tx2"/>
                </a:solidFill>
              </a:rPr>
              <a:t>   </a:t>
            </a:r>
            <a:r>
              <a:rPr lang="en-US" sz="3000" b="1" dirty="0">
                <a:solidFill>
                  <a:srgbClr val="FF850A"/>
                </a:solidFill>
              </a:rPr>
              <a:t>Sedimentary</a:t>
            </a:r>
            <a:r>
              <a:rPr lang="en-US" sz="3000" b="1" dirty="0">
                <a:solidFill>
                  <a:srgbClr val="FFFF00"/>
                </a:solidFill>
              </a:rPr>
              <a:t>- non-crystalline- smaller pieces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3000" b="1" dirty="0">
                <a:solidFill>
                  <a:srgbClr val="FFFF00"/>
                </a:solidFill>
              </a:rPr>
              <a:t>                           or chemicals from other rocks</a:t>
            </a:r>
          </a:p>
        </p:txBody>
      </p:sp>
    </p:spTree>
    <p:extLst>
      <p:ext uri="{BB962C8B-B14F-4D97-AF65-F5344CB8AC3E}">
        <p14:creationId xmlns:p14="http://schemas.microsoft.com/office/powerpoint/2010/main" val="14752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Igneous Rocks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- Types of igneous rock</a:t>
            </a:r>
          </a:p>
          <a:p>
            <a:pPr>
              <a:buFontTx/>
              <a:buNone/>
            </a:pPr>
            <a:r>
              <a:rPr lang="en-US"/>
              <a:t>1. Extrusive igneous rock – cools on the Earth’s surface (above the crust)</a:t>
            </a:r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ex. </a:t>
            </a:r>
            <a:r>
              <a:rPr lang="en-US">
                <a:hlinkClick r:id="rId2"/>
              </a:rPr>
              <a:t>Obsidian</a:t>
            </a:r>
            <a:r>
              <a:rPr lang="en-US"/>
              <a:t>, </a:t>
            </a:r>
            <a:r>
              <a:rPr lang="en-US">
                <a:hlinkClick r:id="rId3"/>
              </a:rPr>
              <a:t>Basalt</a:t>
            </a:r>
            <a:r>
              <a:rPr lang="en-US"/>
              <a:t> (ocean floor rock)</a:t>
            </a:r>
          </a:p>
          <a:p>
            <a:pPr>
              <a:buFontTx/>
              <a:buNone/>
            </a:pPr>
            <a:r>
              <a:rPr lang="en-US"/>
              <a:t>2. Intrusive igneous rock – magma cools inside the Earth slowly</a:t>
            </a:r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ex. </a:t>
            </a:r>
            <a:r>
              <a:rPr lang="en-US">
                <a:hlinkClick r:id="rId4"/>
              </a:rPr>
              <a:t>Granite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58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2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4495800" y="381000"/>
            <a:ext cx="396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The Rock Cycle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52400" y="952500"/>
            <a:ext cx="4343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A </a:t>
            </a:r>
            <a:r>
              <a:rPr lang="en-US" sz="2400" i="1" dirty="0">
                <a:solidFill>
                  <a:schemeClr val="accent2"/>
                </a:solidFill>
              </a:rPr>
              <a:t>rock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is a naturally formed, consolidated material usually composed of grains of one or more minerals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The </a:t>
            </a:r>
            <a:r>
              <a:rPr lang="en-US" sz="2400" i="1" dirty="0">
                <a:solidFill>
                  <a:schemeClr val="accent2"/>
                </a:solidFill>
              </a:rPr>
              <a:t>rock cycle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shows how one type of rocky material gets transformed into another</a:t>
            </a:r>
            <a:endParaRPr lang="en-US" sz="2400" dirty="0">
              <a:solidFill>
                <a:schemeClr val="accent2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/>
              <a:t>Representation of how rocks are formed, broken down, and processed in response to changing conditions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/>
              <a:t>Processes may involve interactions of geosphere with hydrosphere, atmosphere and/or biosphere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/>
              <a:t>Arrows indicate possible process paths within the cycle</a:t>
            </a:r>
            <a:endParaRPr lang="en-US" sz="1800" dirty="0">
              <a:solidFill>
                <a:schemeClr val="accent2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000" dirty="0"/>
          </a:p>
        </p:txBody>
      </p:sp>
      <p:pic>
        <p:nvPicPr>
          <p:cNvPr id="6148" name="Picture 16" descr="03_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7700"/>
            <a:ext cx="41465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Rock Cycle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continuous process that forms and changes rocks on Earth’s surface and deep below the surface</a:t>
            </a:r>
          </a:p>
          <a:p>
            <a:pPr marL="334963" indent="-334963">
              <a:spcBef>
                <a:spcPts val="600"/>
              </a:spcBef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dirty="0" smtClean="0">
                <a:solidFill>
                  <a:srgbClr val="FFFF00"/>
                </a:solidFill>
                <a:ea typeface="DejaVu LGC Sans" charset="0"/>
                <a:cs typeface="DejaVu LGC Sans" charset="0"/>
              </a:rPr>
              <a:t>A </a:t>
            </a:r>
            <a:r>
              <a:rPr lang="en-GB" i="1" u="sng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rock</a:t>
            </a:r>
            <a:r>
              <a:rPr lang="en-GB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 is composed of grains of one or more minerals</a:t>
            </a:r>
          </a:p>
          <a:p>
            <a:pPr marL="334963" indent="-334963">
              <a:spcBef>
                <a:spcPts val="600"/>
              </a:spcBef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i="1" u="sng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rock cycle</a:t>
            </a:r>
            <a:r>
              <a:rPr lang="en-GB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 shows how one type of rocky material is transformed into another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1788" y="5487988"/>
            <a:ext cx="86074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735013" lvl="1" indent="-277813" eaLnBrk="1" hangingPunct="1">
              <a:lnSpc>
                <a:spcPct val="100000"/>
              </a:lnSpc>
              <a:spcBef>
                <a:spcPts val="450"/>
              </a:spcBef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2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1138" y="1714500"/>
            <a:ext cx="4132262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5pPr>
            <a:lvl6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6pPr>
            <a:lvl7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7pPr>
            <a:lvl8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8pPr>
            <a:lvl9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8000"/>
              </a:lnSpc>
              <a:buFont typeface="Times New Roman" pitchFamily="18" charset="0"/>
              <a:buChar char="•"/>
            </a:pPr>
            <a:r>
              <a:rPr lang="en-GB"/>
              <a:t> </a:t>
            </a:r>
            <a:r>
              <a:rPr lang="en-GB">
                <a:solidFill>
                  <a:srgbClr val="0000FF"/>
                </a:solidFill>
              </a:rPr>
              <a:t>Igneous rocks                               - </a:t>
            </a:r>
            <a:r>
              <a:rPr lang="en-GB" sz="2200"/>
              <a:t>Formed from volcanic eruptions    - either external or internal                      </a:t>
            </a:r>
            <a:r>
              <a:rPr lang="en-GB">
                <a:solidFill>
                  <a:srgbClr val="0000FF"/>
                </a:solidFill>
              </a:rPr>
              <a:t>           </a:t>
            </a:r>
          </a:p>
          <a:p>
            <a:pPr>
              <a:lnSpc>
                <a:spcPct val="97000"/>
              </a:lnSpc>
              <a:buFont typeface="Times New Roman" pitchFamily="18" charset="0"/>
              <a:buChar char="•"/>
            </a:pPr>
            <a:r>
              <a:rPr lang="en-GB">
                <a:solidFill>
                  <a:srgbClr val="0000FF"/>
                </a:solidFill>
              </a:rPr>
              <a:t> Sedimentary rocks                       </a:t>
            </a:r>
            <a:r>
              <a:rPr lang="en-GB" sz="2200"/>
              <a:t>- Formed from                                     erosional processes </a:t>
            </a:r>
            <a:r>
              <a:rPr lang="en-GB">
                <a:solidFill>
                  <a:srgbClr val="0000FF"/>
                </a:solidFill>
              </a:rPr>
              <a:t>                                         </a:t>
            </a:r>
          </a:p>
          <a:p>
            <a:pPr>
              <a:lnSpc>
                <a:spcPct val="97000"/>
              </a:lnSpc>
              <a:buFont typeface="Times New Roman" pitchFamily="18" charset="0"/>
              <a:buChar char="•"/>
            </a:pPr>
            <a:r>
              <a:rPr lang="en-GB">
                <a:solidFill>
                  <a:srgbClr val="0000FF"/>
                </a:solidFill>
              </a:rPr>
              <a:t> Metamorphic rocks       </a:t>
            </a:r>
            <a:r>
              <a:rPr lang="en-GB" sz="2200"/>
              <a:t>               - Deforming of rocks above from       exposure to high pressure and          temperature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6700" y="96838"/>
            <a:ext cx="31623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5pPr>
            <a:lvl6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6pPr>
            <a:lvl7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7pPr>
            <a:lvl8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8pPr>
            <a:lvl9pPr defTabSz="457200" eaLnBrk="0" fontAlgn="base" hangingPunct="0">
              <a:lnSpc>
                <a:spcPct val="7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ejaVu LGC Sans" charset="0"/>
                <a:cs typeface="DejaVu LGC Sans" charset="0"/>
              </a:defRPr>
            </a:lvl9pPr>
          </a:lstStyle>
          <a:p>
            <a:pPr algn="ctr" eaLnBrk="1" hangingPunct="1">
              <a:lnSpc>
                <a:spcPct val="98000"/>
              </a:lnSpc>
              <a:buClr>
                <a:srgbClr val="F59000"/>
              </a:buClr>
            </a:pPr>
            <a:r>
              <a:rPr lang="en-GB" sz="3200" b="1" dirty="0">
                <a:solidFill>
                  <a:schemeClr val="accent4">
                    <a:lumMod val="50000"/>
                  </a:schemeClr>
                </a:solidFill>
              </a:rPr>
              <a:t>Three Types of Rocks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100"/>
            <a:ext cx="17653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51188"/>
            <a:ext cx="2478088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3357563"/>
            <a:ext cx="15367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7638"/>
            <a:ext cx="1928813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5563"/>
            <a:ext cx="18748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122863"/>
            <a:ext cx="23780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48275"/>
            <a:ext cx="1536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3278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95300" y="30163"/>
            <a:ext cx="81708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>
                <a:srgbClr val="F59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>
                <a:solidFill>
                  <a:srgbClr val="F59000"/>
                </a:solidFill>
                <a:ea typeface="DejaVu LGC Sans" charset="0"/>
                <a:cs typeface="DejaVu LGC Sans" charset="0"/>
              </a:rPr>
              <a:t>The Rock Cycle and Plate Tectonics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871538"/>
            <a:ext cx="457200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5888" y="779463"/>
            <a:ext cx="6813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buClr>
                <a:srgbClr val="333399"/>
              </a:buClr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i="1" dirty="0">
                <a:solidFill>
                  <a:srgbClr val="333399"/>
                </a:solidFill>
                <a:ea typeface="DejaVu LGC Sans" charset="0"/>
                <a:cs typeface="DejaVu LGC Sans" charset="0"/>
              </a:rPr>
              <a:t>M</a:t>
            </a:r>
            <a:r>
              <a:rPr lang="en-GB" sz="2200" i="1" dirty="0">
                <a:solidFill>
                  <a:srgbClr val="333399"/>
                </a:solidFill>
                <a:ea typeface="DejaVu LGC Sans" charset="0"/>
                <a:cs typeface="DejaVu LGC Sans" charset="0"/>
              </a:rPr>
              <a:t>agma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created by melting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	above a </a:t>
            </a:r>
            <a:r>
              <a:rPr lang="en-GB" sz="22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subduction</a:t>
            </a: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zone                                                                            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Less dense magma rises and cools                                      to form </a:t>
            </a:r>
            <a:r>
              <a:rPr lang="en-GB" sz="2200" i="1" dirty="0">
                <a:solidFill>
                  <a:srgbClr val="333399"/>
                </a:solidFill>
                <a:ea typeface="DejaVu LGC Sans" charset="0"/>
                <a:cs typeface="DejaVu LGC Sans" charset="0"/>
              </a:rPr>
              <a:t>igneous rock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i="1" dirty="0">
                <a:solidFill>
                  <a:srgbClr val="333399"/>
                </a:solidFill>
                <a:ea typeface="DejaVu LGC Sans" charset="0"/>
                <a:cs typeface="DejaVu LGC Sans" charset="0"/>
              </a:rPr>
              <a:t>                                                 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Igneous rock exposed at surface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	gets weathered into </a:t>
            </a:r>
            <a:r>
              <a:rPr lang="en-GB" sz="2200" i="1" dirty="0">
                <a:solidFill>
                  <a:srgbClr val="333399"/>
                </a:solidFill>
                <a:ea typeface="DejaVu LGC Sans" charset="0"/>
                <a:cs typeface="DejaVu LGC Sans" charset="0"/>
              </a:rPr>
              <a:t>sediment                                                                                 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Sediments transported to low areas,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	buried and hardened into </a:t>
            </a:r>
            <a:r>
              <a:rPr lang="en-GB" sz="2200" i="1" dirty="0">
                <a:solidFill>
                  <a:srgbClr val="333399"/>
                </a:solidFill>
                <a:ea typeface="DejaVu LGC Sans" charset="0"/>
                <a:cs typeface="DejaVu LGC Sans" charset="0"/>
              </a:rPr>
              <a:t>sedimentary rock                                   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Sedimentary rock heated and squeezed at depth to form </a:t>
            </a:r>
            <a:r>
              <a:rPr lang="en-GB" sz="2200" i="1" dirty="0">
                <a:solidFill>
                  <a:srgbClr val="333399"/>
                </a:solidFill>
                <a:ea typeface="DejaVu LGC Sans" charset="0"/>
                <a:cs typeface="DejaVu LGC Sans" charset="0"/>
              </a:rPr>
              <a:t>metamorphic rock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600"/>
              </a:spcBef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2200" i="1" dirty="0">
              <a:solidFill>
                <a:srgbClr val="333399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4452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7044644" cy="682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685800"/>
            <a:ext cx="1597747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00000"/>
              </a:lnSpc>
              <a:buClr>
                <a:srgbClr val="F59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The Rock</a:t>
            </a:r>
          </a:p>
          <a:p>
            <a:pPr algn="ctr" eaLnBrk="1" hangingPunct="1">
              <a:lnSpc>
                <a:spcPct val="100000"/>
              </a:lnSpc>
              <a:buClr>
                <a:srgbClr val="F59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rgbClr val="FFFF00"/>
                </a:solidFill>
                <a:ea typeface="DejaVu LGC Sans" charset="0"/>
                <a:cs typeface="DejaVu LGC Sans" charset="0"/>
              </a:rPr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200273998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7488" y="1079500"/>
            <a:ext cx="1509712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Magma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" y="1579563"/>
            <a:ext cx="1778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3063" y="1579563"/>
            <a:ext cx="6030912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 molten rock below Earth's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629400" y="1600200"/>
            <a:ext cx="1855788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surface.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17488" y="2192338"/>
            <a:ext cx="3222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b="1" dirty="0">
                <a:solidFill>
                  <a:srgbClr val="FFFF00"/>
                </a:solidFill>
                <a:latin typeface="Comic Sans MS" pitchFamily="66" charset="0"/>
              </a:rPr>
              <a:t>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4675" y="2373313"/>
            <a:ext cx="928688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Comic Sans MS" pitchFamily="66" charset="0"/>
              </a:rPr>
              <a:t>ava</a:t>
            </a:r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85788" y="2944813"/>
            <a:ext cx="1778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82650" y="2944813"/>
            <a:ext cx="7051610" cy="5539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magma </a:t>
            </a:r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on the Earth's surface.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17488" y="4237038"/>
            <a:ext cx="4376737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Pyroclastic material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85788" y="4737100"/>
            <a:ext cx="1778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82650" y="4737100"/>
            <a:ext cx="365125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 (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238250" y="4737100"/>
            <a:ext cx="11557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i="1">
                <a:solidFill>
                  <a:srgbClr val="FFFF00"/>
                </a:solidFill>
                <a:latin typeface="Comic Sans MS" pitchFamily="66" charset="0"/>
              </a:rPr>
              <a:t>pyro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524125" y="4737100"/>
            <a:ext cx="1709738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= fire,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116388" y="4737100"/>
            <a:ext cx="16129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i="1">
                <a:solidFill>
                  <a:srgbClr val="FFFF00"/>
                </a:solidFill>
                <a:latin typeface="Comic Sans MS" pitchFamily="66" charset="0"/>
              </a:rPr>
              <a:t>clastic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791200" y="4737100"/>
            <a:ext cx="2009775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= debris)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5788" y="5337175"/>
            <a:ext cx="1778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EE0000"/>
                </a:solidFill>
                <a:latin typeface="Comic Sans MS" pitchFamily="66" charset="0"/>
              </a:rPr>
              <a:t>•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882650" y="5337175"/>
            <a:ext cx="335915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Comic Sans MS" pitchFamily="66" charset="0"/>
              </a:rPr>
              <a:t> Airborne lava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952500" y="5940425"/>
            <a:ext cx="403225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>
                <a:solidFill>
                  <a:srgbClr val="EE0000"/>
                </a:solidFill>
                <a:latin typeface="Comic Sans MS" pitchFamily="66" charset="0"/>
              </a:rPr>
              <a:t>—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411288" y="5940425"/>
            <a:ext cx="403225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99FFFF"/>
                </a:solidFill>
                <a:latin typeface="Comic Sans MS" pitchFamily="66" charset="0"/>
              </a:rPr>
              <a:t>  cools as it falls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2168525" y="4763"/>
            <a:ext cx="6395982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latin typeface="Comic Sans MS" pitchFamily="66" charset="0"/>
              </a:rPr>
              <a:t>Igneous </a:t>
            </a:r>
            <a:r>
              <a:rPr lang="en-US" sz="3600" b="1" i="1" dirty="0" smtClean="0">
                <a:solidFill>
                  <a:srgbClr val="FFFF00"/>
                </a:solidFill>
                <a:latin typeface="Comic Sans MS" pitchFamily="66" charset="0"/>
              </a:rPr>
              <a:t>Rocks formed </a:t>
            </a:r>
            <a:r>
              <a:rPr lang="en-US" sz="3600" b="1" i="1" dirty="0">
                <a:solidFill>
                  <a:srgbClr val="FFFF00"/>
                </a:solidFill>
                <a:latin typeface="Comic Sans MS" pitchFamily="66" charset="0"/>
              </a:rPr>
              <a:t>from </a:t>
            </a:r>
          </a:p>
          <a:p>
            <a:r>
              <a:rPr lang="en-US" sz="3600" b="1" i="1" dirty="0">
                <a:solidFill>
                  <a:srgbClr val="FFFF00"/>
                </a:solidFill>
                <a:latin typeface="Comic Sans MS" pitchFamily="66" charset="0"/>
              </a:rPr>
              <a:t>   Magma and Lava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ART\03_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530</Words>
  <Application>Microsoft Office PowerPoint</Application>
  <PresentationFormat>On-screen Show (4:3)</PresentationFormat>
  <Paragraphs>142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Rock Cycle Igneous Rocks Volcanoes </vt:lpstr>
      <vt:lpstr>PowerPoint Presentation</vt:lpstr>
      <vt:lpstr>PowerPoint Presentation</vt:lpstr>
      <vt:lpstr>The Rock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Igneous Rocks </vt:lpstr>
      <vt:lpstr>Igneous Rocks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 Cycle Igneous Rocks Volcanoes </dc:title>
  <dc:creator>Windows User</dc:creator>
  <cp:lastModifiedBy>Windows User</cp:lastModifiedBy>
  <cp:revision>6</cp:revision>
  <dcterms:created xsi:type="dcterms:W3CDTF">2012-09-13T17:37:10Z</dcterms:created>
  <dcterms:modified xsi:type="dcterms:W3CDTF">2012-09-14T14:41:11Z</dcterms:modified>
</cp:coreProperties>
</file>